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6" r:id="rId2"/>
    <p:sldId id="257" r:id="rId3"/>
    <p:sldId id="258" r:id="rId4"/>
    <p:sldId id="259" r:id="rId5"/>
    <p:sldId id="260" r:id="rId6"/>
    <p:sldId id="261" r:id="rId7"/>
    <p:sldId id="262" r:id="rId8"/>
    <p:sldId id="263" r:id="rId9"/>
    <p:sldId id="267" r:id="rId10"/>
    <p:sldId id="272" r:id="rId11"/>
    <p:sldId id="274" r:id="rId12"/>
    <p:sldId id="273" r:id="rId1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3" d="100"/>
          <a:sy n="113"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cs-CZ"/>
              <a:t>Kliknutím lze upravit styl.</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3FA4EC2C-B348-4D8C-B461-A8897184D22D}" type="datetimeFigureOut">
              <a:rPr lang="cs-CZ" smtClean="0"/>
              <a:t>04.04.2025</a:t>
            </a:fld>
            <a:endParaRPr lang="cs-CZ"/>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cs-CZ"/>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E038E68C-E2F0-478B-9FD4-B6C8D77D548D}" type="slidenum">
              <a:rPr lang="cs-CZ" smtClean="0"/>
              <a:t>‹#›</a:t>
            </a:fld>
            <a:endParaRPr lang="cs-CZ"/>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74650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3FA4EC2C-B348-4D8C-B461-A8897184D22D}" type="datetimeFigureOut">
              <a:rPr lang="cs-CZ" smtClean="0"/>
              <a:t>04.04.2025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038E68C-E2F0-478B-9FD4-B6C8D77D548D}" type="slidenum">
              <a:rPr lang="cs-CZ" smtClean="0"/>
              <a:t>‹#›</a:t>
            </a:fld>
            <a:endParaRPr lang="cs-CZ"/>
          </a:p>
        </p:txBody>
      </p:sp>
    </p:spTree>
    <p:extLst>
      <p:ext uri="{BB962C8B-B14F-4D97-AF65-F5344CB8AC3E}">
        <p14:creationId xmlns:p14="http://schemas.microsoft.com/office/powerpoint/2010/main" val="165785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cs-CZ"/>
              <a:t>Kliknutím lze upravit styl.</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3FA4EC2C-B348-4D8C-B461-A8897184D22D}" type="datetimeFigureOut">
              <a:rPr lang="cs-CZ" smtClean="0"/>
              <a:t>04.04.2025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038E68C-E2F0-478B-9FD4-B6C8D77D548D}" type="slidenum">
              <a:rPr lang="cs-CZ" smtClean="0"/>
              <a:t>‹#›</a:t>
            </a:fld>
            <a:endParaRPr lang="cs-CZ"/>
          </a:p>
        </p:txBody>
      </p:sp>
    </p:spTree>
    <p:extLst>
      <p:ext uri="{BB962C8B-B14F-4D97-AF65-F5344CB8AC3E}">
        <p14:creationId xmlns:p14="http://schemas.microsoft.com/office/powerpoint/2010/main" val="302263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cs-CZ"/>
              <a:t>Kliknutím lze upravit styl.</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3FA4EC2C-B348-4D8C-B461-A8897184D22D}" type="datetimeFigureOut">
              <a:rPr lang="cs-CZ" smtClean="0"/>
              <a:t>04.04.2025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038E68C-E2F0-478B-9FD4-B6C8D77D548D}" type="slidenum">
              <a:rPr lang="cs-CZ" smtClean="0"/>
              <a:t>‹#›</a:t>
            </a:fld>
            <a:endParaRPr lang="cs-CZ"/>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64288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cs-CZ"/>
              <a:t>Kliknutím lze upravit styl.</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3FA4EC2C-B348-4D8C-B461-A8897184D22D}" type="datetimeFigureOut">
              <a:rPr lang="cs-CZ" smtClean="0"/>
              <a:t>04.04.2025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038E68C-E2F0-478B-9FD4-B6C8D77D548D}" type="slidenum">
              <a:rPr lang="cs-CZ" smtClean="0"/>
              <a:t>‹#›</a:t>
            </a:fld>
            <a:endParaRPr lang="cs-CZ"/>
          </a:p>
        </p:txBody>
      </p:sp>
    </p:spTree>
    <p:extLst>
      <p:ext uri="{BB962C8B-B14F-4D97-AF65-F5344CB8AC3E}">
        <p14:creationId xmlns:p14="http://schemas.microsoft.com/office/powerpoint/2010/main" val="15536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cs-CZ"/>
              <a:t>Kliknutím lze upravit styl.</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3" name="Date Placeholder 2"/>
          <p:cNvSpPr>
            <a:spLocks noGrp="1"/>
          </p:cNvSpPr>
          <p:nvPr>
            <p:ph type="dt" sz="half" idx="10"/>
          </p:nvPr>
        </p:nvSpPr>
        <p:spPr/>
        <p:txBody>
          <a:bodyPr/>
          <a:lstStyle/>
          <a:p>
            <a:fld id="{3FA4EC2C-B348-4D8C-B461-A8897184D22D}" type="datetimeFigureOut">
              <a:rPr lang="cs-CZ" smtClean="0"/>
              <a:t>04.04.2025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038E68C-E2F0-478B-9FD4-B6C8D77D548D}" type="slidenum">
              <a:rPr lang="cs-CZ" smtClean="0"/>
              <a:t>‹#›</a:t>
            </a:fld>
            <a:endParaRPr lang="cs-CZ"/>
          </a:p>
        </p:txBody>
      </p:sp>
    </p:spTree>
    <p:extLst>
      <p:ext uri="{BB962C8B-B14F-4D97-AF65-F5344CB8AC3E}">
        <p14:creationId xmlns:p14="http://schemas.microsoft.com/office/powerpoint/2010/main" val="2318790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cs-CZ"/>
              <a:t>Kliknutím lze upravit styl.</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3" name="Date Placeholder 2"/>
          <p:cNvSpPr>
            <a:spLocks noGrp="1"/>
          </p:cNvSpPr>
          <p:nvPr>
            <p:ph type="dt" sz="half" idx="10"/>
          </p:nvPr>
        </p:nvSpPr>
        <p:spPr/>
        <p:txBody>
          <a:bodyPr/>
          <a:lstStyle/>
          <a:p>
            <a:fld id="{3FA4EC2C-B348-4D8C-B461-A8897184D22D}" type="datetimeFigureOut">
              <a:rPr lang="cs-CZ" smtClean="0"/>
              <a:t>04.04.2025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038E68C-E2F0-478B-9FD4-B6C8D77D548D}" type="slidenum">
              <a:rPr lang="cs-CZ" smtClean="0"/>
              <a:t>‹#›</a:t>
            </a:fld>
            <a:endParaRPr lang="cs-CZ"/>
          </a:p>
        </p:txBody>
      </p:sp>
    </p:spTree>
    <p:extLst>
      <p:ext uri="{BB962C8B-B14F-4D97-AF65-F5344CB8AC3E}">
        <p14:creationId xmlns:p14="http://schemas.microsoft.com/office/powerpoint/2010/main" val="3688951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cs-CZ"/>
              <a:t>Kliknutím lze upravit styl.</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FA4EC2C-B348-4D8C-B461-A8897184D22D}" type="datetimeFigureOut">
              <a:rPr lang="cs-CZ" smtClean="0"/>
              <a:t>04.04.2025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038E68C-E2F0-478B-9FD4-B6C8D77D548D}" type="slidenum">
              <a:rPr lang="cs-CZ" smtClean="0"/>
              <a:t>‹#›</a:t>
            </a:fld>
            <a:endParaRPr lang="cs-CZ"/>
          </a:p>
        </p:txBody>
      </p:sp>
    </p:spTree>
    <p:extLst>
      <p:ext uri="{BB962C8B-B14F-4D97-AF65-F5344CB8AC3E}">
        <p14:creationId xmlns:p14="http://schemas.microsoft.com/office/powerpoint/2010/main" val="1597432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cs-CZ"/>
              <a:t>Kliknutím lze upravit styl.</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FA4EC2C-B348-4D8C-B461-A8897184D22D}" type="datetimeFigureOut">
              <a:rPr lang="cs-CZ" smtClean="0"/>
              <a:t>04.04.2025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038E68C-E2F0-478B-9FD4-B6C8D77D548D}" type="slidenum">
              <a:rPr lang="cs-CZ" smtClean="0"/>
              <a:t>‹#›</a:t>
            </a:fld>
            <a:endParaRPr lang="cs-CZ"/>
          </a:p>
        </p:txBody>
      </p:sp>
    </p:spTree>
    <p:extLst>
      <p:ext uri="{BB962C8B-B14F-4D97-AF65-F5344CB8AC3E}">
        <p14:creationId xmlns:p14="http://schemas.microsoft.com/office/powerpoint/2010/main" val="43274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FA4EC2C-B348-4D8C-B461-A8897184D22D}" type="datetimeFigureOut">
              <a:rPr lang="cs-CZ" smtClean="0"/>
              <a:t>04.04.2025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038E68C-E2F0-478B-9FD4-B6C8D77D548D}" type="slidenum">
              <a:rPr lang="cs-CZ" smtClean="0"/>
              <a:t>‹#›</a:t>
            </a:fld>
            <a:endParaRPr lang="cs-CZ"/>
          </a:p>
        </p:txBody>
      </p:sp>
    </p:spTree>
    <p:extLst>
      <p:ext uri="{BB962C8B-B14F-4D97-AF65-F5344CB8AC3E}">
        <p14:creationId xmlns:p14="http://schemas.microsoft.com/office/powerpoint/2010/main" val="1251182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cs-CZ"/>
              <a:t>Kliknutím lze upravit styl.</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3FA4EC2C-B348-4D8C-B461-A8897184D22D}" type="datetimeFigureOut">
              <a:rPr lang="cs-CZ" smtClean="0"/>
              <a:t>04.04.2025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038E68C-E2F0-478B-9FD4-B6C8D77D548D}" type="slidenum">
              <a:rPr lang="cs-CZ" smtClean="0"/>
              <a:t>‹#›</a:t>
            </a:fld>
            <a:endParaRPr lang="cs-CZ"/>
          </a:p>
        </p:txBody>
      </p:sp>
    </p:spTree>
    <p:extLst>
      <p:ext uri="{BB962C8B-B14F-4D97-AF65-F5344CB8AC3E}">
        <p14:creationId xmlns:p14="http://schemas.microsoft.com/office/powerpoint/2010/main" val="227887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cs-CZ"/>
              <a:t>Kliknutím lze upravit styl.</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3FA4EC2C-B348-4D8C-B461-A8897184D22D}" type="datetimeFigureOut">
              <a:rPr lang="cs-CZ" smtClean="0"/>
              <a:t>04.04.2025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038E68C-E2F0-478B-9FD4-B6C8D77D548D}" type="slidenum">
              <a:rPr lang="cs-CZ" smtClean="0"/>
              <a:t>‹#›</a:t>
            </a:fld>
            <a:endParaRPr lang="cs-CZ"/>
          </a:p>
        </p:txBody>
      </p:sp>
    </p:spTree>
    <p:extLst>
      <p:ext uri="{BB962C8B-B14F-4D97-AF65-F5344CB8AC3E}">
        <p14:creationId xmlns:p14="http://schemas.microsoft.com/office/powerpoint/2010/main" val="3626277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cs-CZ"/>
              <a:t>Kliknutím lze upravit styl.</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12" name="Content Placeholder 3"/>
          <p:cNvSpPr>
            <a:spLocks noGrp="1"/>
          </p:cNvSpPr>
          <p:nvPr>
            <p:ph sz="quarter" idx="13"/>
          </p:nvPr>
        </p:nvSpPr>
        <p:spPr>
          <a:xfrm>
            <a:off x="685802" y="2861733"/>
            <a:ext cx="5088712" cy="2512852"/>
          </a:xfrm>
        </p:spPr>
        <p:txBody>
          <a:bodyPr ancho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13" name="Content Placeholder 5"/>
          <p:cNvSpPr>
            <a:spLocks noGrp="1"/>
          </p:cNvSpPr>
          <p:nvPr>
            <p:ph sz="quarter" idx="14"/>
          </p:nvPr>
        </p:nvSpPr>
        <p:spPr>
          <a:xfrm>
            <a:off x="5993969" y="2861733"/>
            <a:ext cx="5088713" cy="2512852"/>
          </a:xfrm>
        </p:spPr>
        <p:txBody>
          <a:bodyPr ancho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3FA4EC2C-B348-4D8C-B461-A8897184D22D}" type="datetimeFigureOut">
              <a:rPr lang="cs-CZ" smtClean="0"/>
              <a:t>04.04.2025</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E038E68C-E2F0-478B-9FD4-B6C8D77D548D}" type="slidenum">
              <a:rPr lang="cs-CZ" smtClean="0"/>
              <a:t>‹#›</a:t>
            </a:fld>
            <a:endParaRPr lang="cs-CZ"/>
          </a:p>
        </p:txBody>
      </p:sp>
    </p:spTree>
    <p:extLst>
      <p:ext uri="{BB962C8B-B14F-4D97-AF65-F5344CB8AC3E}">
        <p14:creationId xmlns:p14="http://schemas.microsoft.com/office/powerpoint/2010/main" val="168099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3FA4EC2C-B348-4D8C-B461-A8897184D22D}" type="datetimeFigureOut">
              <a:rPr lang="cs-CZ" smtClean="0"/>
              <a:t>04.04.2025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038E68C-E2F0-478B-9FD4-B6C8D77D548D}" type="slidenum">
              <a:rPr lang="cs-CZ" smtClean="0"/>
              <a:t>‹#›</a:t>
            </a:fld>
            <a:endParaRPr lang="cs-CZ"/>
          </a:p>
        </p:txBody>
      </p:sp>
    </p:spTree>
    <p:extLst>
      <p:ext uri="{BB962C8B-B14F-4D97-AF65-F5344CB8AC3E}">
        <p14:creationId xmlns:p14="http://schemas.microsoft.com/office/powerpoint/2010/main" val="1084394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4EC2C-B348-4D8C-B461-A8897184D22D}" type="datetimeFigureOut">
              <a:rPr lang="cs-CZ" smtClean="0"/>
              <a:t>04.04.2025</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E038E68C-E2F0-478B-9FD4-B6C8D77D548D}" type="slidenum">
              <a:rPr lang="cs-CZ" smtClean="0"/>
              <a:t>‹#›</a:t>
            </a:fld>
            <a:endParaRPr lang="cs-CZ"/>
          </a:p>
        </p:txBody>
      </p:sp>
    </p:spTree>
    <p:extLst>
      <p:ext uri="{BB962C8B-B14F-4D97-AF65-F5344CB8AC3E}">
        <p14:creationId xmlns:p14="http://schemas.microsoft.com/office/powerpoint/2010/main" val="1102104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cs-CZ"/>
              <a:t>Kliknutím lze upravit styl.</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3FA4EC2C-B348-4D8C-B461-A8897184D22D}" type="datetimeFigureOut">
              <a:rPr lang="cs-CZ" smtClean="0"/>
              <a:t>04.04.2025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038E68C-E2F0-478B-9FD4-B6C8D77D548D}" type="slidenum">
              <a:rPr lang="cs-CZ" smtClean="0"/>
              <a:t>‹#›</a:t>
            </a:fld>
            <a:endParaRPr lang="cs-CZ"/>
          </a:p>
        </p:txBody>
      </p:sp>
    </p:spTree>
    <p:extLst>
      <p:ext uri="{BB962C8B-B14F-4D97-AF65-F5344CB8AC3E}">
        <p14:creationId xmlns:p14="http://schemas.microsoft.com/office/powerpoint/2010/main" val="1834492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cs-CZ"/>
              <a:t>Kliknutím lze upravit styl.</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3FA4EC2C-B348-4D8C-B461-A8897184D22D}" type="datetimeFigureOut">
              <a:rPr lang="cs-CZ" smtClean="0"/>
              <a:t>04.04.2025</a:t>
            </a:fld>
            <a:endParaRPr lang="cs-CZ"/>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38E68C-E2F0-478B-9FD4-B6C8D77D548D}" type="slidenum">
              <a:rPr lang="cs-CZ" smtClean="0"/>
              <a:t>‹#›</a:t>
            </a:fld>
            <a:endParaRPr lang="cs-CZ"/>
          </a:p>
        </p:txBody>
      </p:sp>
    </p:spTree>
    <p:extLst>
      <p:ext uri="{BB962C8B-B14F-4D97-AF65-F5344CB8AC3E}">
        <p14:creationId xmlns:p14="http://schemas.microsoft.com/office/powerpoint/2010/main" val="1094432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3FA4EC2C-B348-4D8C-B461-A8897184D22D}" type="datetimeFigureOut">
              <a:rPr lang="cs-CZ" smtClean="0"/>
              <a:t>04.04.2025</a:t>
            </a:fld>
            <a:endParaRPr lang="cs-CZ"/>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cs-CZ"/>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E038E68C-E2F0-478B-9FD4-B6C8D77D548D}" type="slidenum">
              <a:rPr lang="cs-CZ" smtClean="0"/>
              <a:t>‹#›</a:t>
            </a:fld>
            <a:endParaRPr lang="cs-CZ"/>
          </a:p>
        </p:txBody>
      </p:sp>
    </p:spTree>
    <p:extLst>
      <p:ext uri="{BB962C8B-B14F-4D97-AF65-F5344CB8AC3E}">
        <p14:creationId xmlns:p14="http://schemas.microsoft.com/office/powerpoint/2010/main" val="3356547934"/>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algn="ctr"/>
            <a:r>
              <a:rPr lang="cs-CZ" dirty="0">
                <a:solidFill>
                  <a:srgbClr val="00B050"/>
                </a:solidFill>
              </a:rPr>
              <a:t>Pravidlový seminář </a:t>
            </a:r>
            <a:r>
              <a:rPr lang="cs-CZ" dirty="0" err="1">
                <a:solidFill>
                  <a:srgbClr val="00B050"/>
                </a:solidFill>
              </a:rPr>
              <a:t>hpl</a:t>
            </a:r>
            <a:r>
              <a:rPr lang="cs-CZ" dirty="0">
                <a:solidFill>
                  <a:srgbClr val="00B050"/>
                </a:solidFill>
              </a:rPr>
              <a:t> 2025</a:t>
            </a:r>
          </a:p>
        </p:txBody>
      </p:sp>
      <p:sp>
        <p:nvSpPr>
          <p:cNvPr id="3" name="Podnadpis 2"/>
          <p:cNvSpPr>
            <a:spLocks noGrp="1"/>
          </p:cNvSpPr>
          <p:nvPr>
            <p:ph type="subTitle" idx="1"/>
          </p:nvPr>
        </p:nvSpPr>
        <p:spPr/>
        <p:txBody>
          <a:bodyPr/>
          <a:lstStyle/>
          <a:p>
            <a:r>
              <a:rPr lang="cs-CZ" dirty="0"/>
              <a:t>Holešovice, pátek 4. 4. 2025, 17:00</a:t>
            </a:r>
          </a:p>
        </p:txBody>
      </p:sp>
    </p:spTree>
    <p:extLst>
      <p:ext uri="{BB962C8B-B14F-4D97-AF65-F5344CB8AC3E}">
        <p14:creationId xmlns:p14="http://schemas.microsoft.com/office/powerpoint/2010/main" val="344611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solidFill>
                  <a:srgbClr val="00B050"/>
                </a:solidFill>
              </a:rPr>
              <a:t>DOPLNĚNÍ PŘIHLÁŠKY PRO MLÁDEŽ</a:t>
            </a:r>
          </a:p>
        </p:txBody>
      </p:sp>
      <p:sp>
        <p:nvSpPr>
          <p:cNvPr id="3" name="Zástupný symbol pro obsah 2"/>
          <p:cNvSpPr>
            <a:spLocks noGrp="1"/>
          </p:cNvSpPr>
          <p:nvPr>
            <p:ph sz="quarter" idx="13"/>
          </p:nvPr>
        </p:nvSpPr>
        <p:spPr/>
        <p:txBody>
          <a:bodyPr anchor="t"/>
          <a:lstStyle/>
          <a:p>
            <a:r>
              <a:rPr lang="cs-CZ" dirty="0"/>
              <a:t>DOPLNĚNÍ KOLONEK PRO PODPISY VEDOUCÍHO DRUŽSTVA A PŮJČOVÁNÍ ZÁVODNÍKŮ, KTERÉ V PŘIHLÁŠCE CHYBĚLY.</a:t>
            </a:r>
          </a:p>
          <a:p>
            <a:endParaRPr lang="cs-CZ" dirty="0"/>
          </a:p>
          <a:p>
            <a:endParaRPr lang="cs-CZ" dirty="0"/>
          </a:p>
        </p:txBody>
      </p:sp>
      <p:pic>
        <p:nvPicPr>
          <p:cNvPr id="5" name="Obrázek 4">
            <a:extLst>
              <a:ext uri="{FF2B5EF4-FFF2-40B4-BE49-F238E27FC236}">
                <a16:creationId xmlns:a16="http://schemas.microsoft.com/office/drawing/2014/main" id="{864B4057-8EFB-621D-A9A6-645784EA52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26" y="2637825"/>
            <a:ext cx="7585075" cy="2516626"/>
          </a:xfrm>
          <a:prstGeom prst="rect">
            <a:avLst/>
          </a:prstGeom>
        </p:spPr>
      </p:pic>
    </p:spTree>
    <p:extLst>
      <p:ext uri="{BB962C8B-B14F-4D97-AF65-F5344CB8AC3E}">
        <p14:creationId xmlns:p14="http://schemas.microsoft.com/office/powerpoint/2010/main" val="162568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3"/>
          </p:nvPr>
        </p:nvSpPr>
        <p:spPr/>
        <p:txBody>
          <a:bodyPr>
            <a:normAutofit/>
          </a:bodyPr>
          <a:lstStyle/>
          <a:p>
            <a:pPr marL="0" indent="0" algn="ctr">
              <a:buNone/>
            </a:pPr>
            <a:r>
              <a:rPr lang="cs-CZ" sz="6000" dirty="0">
                <a:solidFill>
                  <a:srgbClr val="0070C0"/>
                </a:solidFill>
              </a:rPr>
              <a:t>Děkuji za pozornost</a:t>
            </a:r>
          </a:p>
          <a:p>
            <a:pPr marL="0" indent="0" algn="ctr">
              <a:buNone/>
            </a:pPr>
            <a:r>
              <a:rPr lang="cs-CZ" sz="6000" dirty="0">
                <a:solidFill>
                  <a:srgbClr val="0070C0"/>
                </a:solidFill>
                <a:sym typeface="Wingdings" panose="05000000000000000000" pitchFamily="2" charset="2"/>
              </a:rPr>
              <a:t></a:t>
            </a:r>
            <a:endParaRPr lang="cs-CZ" sz="6000" dirty="0">
              <a:solidFill>
                <a:srgbClr val="0070C0"/>
              </a:solidFill>
            </a:endParaRPr>
          </a:p>
        </p:txBody>
      </p:sp>
    </p:spTree>
    <p:extLst>
      <p:ext uri="{BB962C8B-B14F-4D97-AF65-F5344CB8AC3E}">
        <p14:creationId xmlns:p14="http://schemas.microsoft.com/office/powerpoint/2010/main" val="3857989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solidFill>
                  <a:srgbClr val="00B050"/>
                </a:solidFill>
              </a:rPr>
              <a:t>DISKUZE K PRAVIDLŮM</a:t>
            </a:r>
          </a:p>
        </p:txBody>
      </p:sp>
      <p:sp>
        <p:nvSpPr>
          <p:cNvPr id="3" name="Zástupný symbol pro obsah 2"/>
          <p:cNvSpPr>
            <a:spLocks noGrp="1"/>
          </p:cNvSpPr>
          <p:nvPr>
            <p:ph sz="quarter" idx="13"/>
          </p:nvPr>
        </p:nvSpPr>
        <p:spPr/>
        <p:txBody>
          <a:bodyPr>
            <a:normAutofit/>
          </a:bodyPr>
          <a:lstStyle/>
          <a:p>
            <a:pPr marL="0" indent="0" algn="ctr">
              <a:buNone/>
            </a:pPr>
            <a:r>
              <a:rPr lang="cs-CZ" sz="5400" b="1" dirty="0">
                <a:solidFill>
                  <a:srgbClr val="0070C0"/>
                </a:solidFill>
              </a:rPr>
              <a:t>PROSTOR PRO VAŠE DOTAZY</a:t>
            </a:r>
          </a:p>
          <a:p>
            <a:pPr marL="0" indent="0" algn="ctr">
              <a:buNone/>
            </a:pPr>
            <a:r>
              <a:rPr lang="cs-CZ" sz="4400" b="1" dirty="0">
                <a:solidFill>
                  <a:srgbClr val="0070C0"/>
                </a:solidFill>
                <a:sym typeface="Wingdings" panose="05000000000000000000" pitchFamily="2" charset="2"/>
              </a:rPr>
              <a:t></a:t>
            </a:r>
            <a:endParaRPr lang="cs-CZ" sz="4400" b="1" dirty="0">
              <a:solidFill>
                <a:srgbClr val="0070C0"/>
              </a:solidFill>
            </a:endParaRPr>
          </a:p>
        </p:txBody>
      </p:sp>
    </p:spTree>
    <p:extLst>
      <p:ext uri="{BB962C8B-B14F-4D97-AF65-F5344CB8AC3E}">
        <p14:creationId xmlns:p14="http://schemas.microsoft.com/office/powerpoint/2010/main" val="1898654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042F2A6E-EF70-C4E9-CF44-1EB083B61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1" y="560919"/>
            <a:ext cx="11295238" cy="4307413"/>
          </a:xfrm>
          <a:prstGeom prst="rect">
            <a:avLst/>
          </a:prstGeom>
        </p:spPr>
      </p:pic>
    </p:spTree>
    <p:extLst>
      <p:ext uri="{BB962C8B-B14F-4D97-AF65-F5344CB8AC3E}">
        <p14:creationId xmlns:p14="http://schemas.microsoft.com/office/powerpoint/2010/main" val="3772722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a:solidFill>
                  <a:srgbClr val="00B050"/>
                </a:solidFill>
              </a:rPr>
              <a:t>Přehled změn pravidel </a:t>
            </a:r>
            <a:r>
              <a:rPr lang="cs-CZ" dirty="0" err="1">
                <a:solidFill>
                  <a:srgbClr val="00B050"/>
                </a:solidFill>
              </a:rPr>
              <a:t>hpl</a:t>
            </a:r>
            <a:r>
              <a:rPr lang="cs-CZ" dirty="0">
                <a:solidFill>
                  <a:srgbClr val="00B050"/>
                </a:solidFill>
              </a:rPr>
              <a:t> 2025</a:t>
            </a:r>
          </a:p>
        </p:txBody>
      </p:sp>
      <p:sp>
        <p:nvSpPr>
          <p:cNvPr id="3" name="Zástupný symbol pro obsah 2"/>
          <p:cNvSpPr>
            <a:spLocks noGrp="1"/>
          </p:cNvSpPr>
          <p:nvPr>
            <p:ph sz="quarter" idx="13"/>
          </p:nvPr>
        </p:nvSpPr>
        <p:spPr/>
        <p:txBody>
          <a:bodyPr>
            <a:normAutofit/>
          </a:bodyPr>
          <a:lstStyle/>
          <a:p>
            <a:r>
              <a:rPr lang="cs-CZ" sz="2800" dirty="0"/>
              <a:t>ÚVODNÍ A ZÁVĚREČNÝ NÁSTUP</a:t>
            </a:r>
          </a:p>
          <a:p>
            <a:endParaRPr lang="cs-CZ" sz="2800" dirty="0"/>
          </a:p>
          <a:p>
            <a:pPr algn="ctr"/>
            <a:r>
              <a:rPr lang="cs-CZ" sz="2800" dirty="0"/>
              <a:t>STARTOVNÍ LISTINA</a:t>
            </a:r>
          </a:p>
          <a:p>
            <a:endParaRPr lang="cs-CZ" sz="2800" dirty="0"/>
          </a:p>
          <a:p>
            <a:pPr algn="r"/>
            <a:r>
              <a:rPr lang="cs-CZ" sz="2800" dirty="0"/>
              <a:t>PRACOVNÍ ČETA</a:t>
            </a:r>
          </a:p>
          <a:p>
            <a:endParaRPr lang="cs-CZ" sz="2200" dirty="0"/>
          </a:p>
          <a:p>
            <a:pPr marL="0" indent="0">
              <a:buNone/>
            </a:pPr>
            <a:endParaRPr lang="cs-CZ" dirty="0"/>
          </a:p>
          <a:p>
            <a:endParaRPr lang="cs-CZ" dirty="0"/>
          </a:p>
        </p:txBody>
      </p:sp>
      <p:sp>
        <p:nvSpPr>
          <p:cNvPr id="4" name="Zástupný obsah 3">
            <a:extLst>
              <a:ext uri="{FF2B5EF4-FFF2-40B4-BE49-F238E27FC236}">
                <a16:creationId xmlns:a16="http://schemas.microsoft.com/office/drawing/2014/main" id="{7E22A318-89AE-4911-3632-98BDEF2EF395}"/>
              </a:ext>
            </a:extLst>
          </p:cNvPr>
          <p:cNvSpPr>
            <a:spLocks noGrp="1"/>
          </p:cNvSpPr>
          <p:nvPr>
            <p:ph sz="quarter" idx="14"/>
          </p:nvPr>
        </p:nvSpPr>
        <p:spPr/>
        <p:txBody>
          <a:bodyPr/>
          <a:lstStyle/>
          <a:p>
            <a:r>
              <a:rPr lang="cs-CZ" sz="2800" dirty="0"/>
              <a:t>SOUTĚŽÍCÍ</a:t>
            </a:r>
          </a:p>
          <a:p>
            <a:endParaRPr lang="cs-CZ" sz="2800" dirty="0"/>
          </a:p>
          <a:p>
            <a:pPr algn="ctr"/>
            <a:r>
              <a:rPr lang="cs-CZ" sz="2800" dirty="0"/>
              <a:t>POŽÁRNÍ STŘÍKAČKA</a:t>
            </a:r>
          </a:p>
          <a:p>
            <a:pPr marL="0" indent="0">
              <a:buNone/>
            </a:pPr>
            <a:endParaRPr lang="cs-CZ" sz="2800" dirty="0"/>
          </a:p>
          <a:p>
            <a:pPr algn="r"/>
            <a:r>
              <a:rPr lang="cs-CZ" sz="2800" dirty="0"/>
              <a:t>SACÍ VEDENÍ</a:t>
            </a:r>
          </a:p>
          <a:p>
            <a:endParaRPr lang="cs-CZ" dirty="0"/>
          </a:p>
        </p:txBody>
      </p:sp>
    </p:spTree>
    <p:extLst>
      <p:ext uri="{BB962C8B-B14F-4D97-AF65-F5344CB8AC3E}">
        <p14:creationId xmlns:p14="http://schemas.microsoft.com/office/powerpoint/2010/main" val="778831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a:solidFill>
                  <a:srgbClr val="00B050"/>
                </a:solidFill>
              </a:rPr>
              <a:t>ÚVODNÍ A ZÁVĚREČNÝ NÁSTUP</a:t>
            </a:r>
          </a:p>
        </p:txBody>
      </p:sp>
      <p:sp>
        <p:nvSpPr>
          <p:cNvPr id="3" name="Zástupný symbol pro obsah 2"/>
          <p:cNvSpPr>
            <a:spLocks noGrp="1"/>
          </p:cNvSpPr>
          <p:nvPr>
            <p:ph sz="quarter" idx="13"/>
          </p:nvPr>
        </p:nvSpPr>
        <p:spPr/>
        <p:txBody>
          <a:bodyPr anchor="t">
            <a:normAutofit/>
          </a:bodyPr>
          <a:lstStyle/>
          <a:p>
            <a:r>
              <a:rPr lang="cs-CZ" dirty="0">
                <a:solidFill>
                  <a:srgbClr val="FF0000"/>
                </a:solidFill>
              </a:rPr>
              <a:t>VÝKLAD: </a:t>
            </a:r>
          </a:p>
          <a:p>
            <a:pPr marL="0" indent="0" algn="just">
              <a:buNone/>
            </a:pPr>
            <a:r>
              <a:rPr lang="cs-CZ" i="1" cap="none" dirty="0"/>
              <a:t>„Je-li delegát, </a:t>
            </a:r>
            <a:r>
              <a:rPr lang="cs-CZ" i="1" cap="none" dirty="0">
                <a:solidFill>
                  <a:srgbClr val="FF0000"/>
                </a:solidFill>
              </a:rPr>
              <a:t>asistent delegáta, startér (obsluha časomíry) </a:t>
            </a:r>
            <a:r>
              <a:rPr lang="cs-CZ" i="1" cap="none" dirty="0"/>
              <a:t>zároveň soutěžící, může nastoupit jeho družstvo o jednoho člena v menším počtu, a to jak při úvodním, tak závěrečném nástupu.“ </a:t>
            </a:r>
          </a:p>
          <a:p>
            <a:pPr algn="just"/>
            <a:r>
              <a:rPr lang="cs-CZ" cap="none" dirty="0">
                <a:solidFill>
                  <a:srgbClr val="0070C0"/>
                </a:solidFill>
              </a:rPr>
              <a:t>Jedná se o doplnění osob, které jsou omluvené z úvodního a závěrečného nástupu.</a:t>
            </a:r>
          </a:p>
          <a:p>
            <a:pPr algn="just"/>
            <a:r>
              <a:rPr lang="cs-CZ" u="sng" cap="none" dirty="0">
                <a:solidFill>
                  <a:srgbClr val="0070C0"/>
                </a:solidFill>
              </a:rPr>
              <a:t>Odůvodnění:   </a:t>
            </a:r>
          </a:p>
          <a:p>
            <a:pPr lvl="1" algn="just"/>
            <a:r>
              <a:rPr lang="cs-CZ" cap="none" dirty="0">
                <a:solidFill>
                  <a:srgbClr val="0070C0"/>
                </a:solidFill>
              </a:rPr>
              <a:t>asistenti delegáta pravidelně vypomáhají s kontrolou nástupů a tudíž se nástupu stejně neúčastní,</a:t>
            </a:r>
          </a:p>
          <a:p>
            <a:pPr lvl="1" algn="just"/>
            <a:r>
              <a:rPr lang="cs-CZ" cap="none" dirty="0">
                <a:solidFill>
                  <a:srgbClr val="0070C0"/>
                </a:solidFill>
              </a:rPr>
              <a:t>startér se zejména v době úvodního nástupu může ještě věnovat přípravě časomíry.</a:t>
            </a:r>
          </a:p>
        </p:txBody>
      </p:sp>
    </p:spTree>
    <p:extLst>
      <p:ext uri="{BB962C8B-B14F-4D97-AF65-F5344CB8AC3E}">
        <p14:creationId xmlns:p14="http://schemas.microsoft.com/office/powerpoint/2010/main" val="2472539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solidFill>
                  <a:srgbClr val="00B050"/>
                </a:solidFill>
              </a:rPr>
              <a:t>STARTOVNÍ LISTINA</a:t>
            </a:r>
          </a:p>
        </p:txBody>
      </p:sp>
      <p:sp>
        <p:nvSpPr>
          <p:cNvPr id="3" name="Zástupný symbol pro obsah 2"/>
          <p:cNvSpPr>
            <a:spLocks noGrp="1"/>
          </p:cNvSpPr>
          <p:nvPr>
            <p:ph sz="quarter" idx="13"/>
          </p:nvPr>
        </p:nvSpPr>
        <p:spPr>
          <a:xfrm>
            <a:off x="685800" y="2063396"/>
            <a:ext cx="10534135" cy="3397604"/>
          </a:xfrm>
        </p:spPr>
        <p:txBody>
          <a:bodyPr anchor="t">
            <a:normAutofit lnSpcReduction="10000"/>
          </a:bodyPr>
          <a:lstStyle/>
          <a:p>
            <a:r>
              <a:rPr lang="cs-CZ" dirty="0">
                <a:solidFill>
                  <a:srgbClr val="FF0000"/>
                </a:solidFill>
              </a:rPr>
              <a:t>Výklad:</a:t>
            </a:r>
          </a:p>
          <a:p>
            <a:pPr marL="0" marR="63500" indent="0" algn="just">
              <a:lnSpc>
                <a:spcPct val="98000"/>
              </a:lnSpc>
              <a:buNone/>
            </a:pPr>
            <a:r>
              <a:rPr lang="cs-CZ" sz="2400" i="1" cap="none" dirty="0"/>
              <a:t>„Startovní listina se uzavírá 30 min před začátkem soutěže </a:t>
            </a:r>
            <a:r>
              <a:rPr lang="cs-CZ" sz="2400" i="1" cap="none" dirty="0">
                <a:solidFill>
                  <a:srgbClr val="FF0000"/>
                </a:solidFill>
              </a:rPr>
              <a:t>a vychází ze stálé startovní listiny. Před uzavřením startovní listiny může pořadatel startovní listinu měnit pouze prohozením družstev po jejich vzájemné dohodě, dále doplněním týmu na pozici odhlášeného týmu ze stálé startovní listiny nebo posunutím svého družstva na první startovní pozici.“</a:t>
            </a:r>
          </a:p>
          <a:p>
            <a:r>
              <a:rPr lang="cs-CZ" u="sng" cap="none" dirty="0">
                <a:solidFill>
                  <a:srgbClr val="0070C0"/>
                </a:solidFill>
              </a:rPr>
              <a:t>Odůvodnění:</a:t>
            </a:r>
          </a:p>
          <a:p>
            <a:pPr lvl="1"/>
            <a:r>
              <a:rPr lang="cs-CZ" cap="none" dirty="0">
                <a:solidFill>
                  <a:srgbClr val="0070C0"/>
                </a:solidFill>
              </a:rPr>
              <a:t>Dosud nebylo písemně specifikováno, jakým způsobem může pořadatel nakládat se startovní listinou bez toho, aniž by se na změny musel dotazovat některého řídícího orgánu HPL.</a:t>
            </a:r>
          </a:p>
          <a:p>
            <a:pPr marL="0" indent="0">
              <a:buNone/>
            </a:pPr>
            <a:endParaRPr lang="cs-CZ" cap="none" dirty="0">
              <a:solidFill>
                <a:srgbClr val="0070C0"/>
              </a:solidFill>
            </a:endParaRPr>
          </a:p>
          <a:p>
            <a:pPr marL="0" indent="0">
              <a:buNone/>
            </a:pPr>
            <a:endParaRPr lang="cs-CZ" cap="none" dirty="0"/>
          </a:p>
        </p:txBody>
      </p:sp>
    </p:spTree>
    <p:extLst>
      <p:ext uri="{BB962C8B-B14F-4D97-AF65-F5344CB8AC3E}">
        <p14:creationId xmlns:p14="http://schemas.microsoft.com/office/powerpoint/2010/main" val="3222356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solidFill>
                  <a:srgbClr val="00B050"/>
                </a:solidFill>
              </a:rPr>
              <a:t>PRACOVNÍ ČETA</a:t>
            </a:r>
          </a:p>
        </p:txBody>
      </p:sp>
      <p:sp>
        <p:nvSpPr>
          <p:cNvPr id="3" name="Zástupný symbol pro obsah 2"/>
          <p:cNvSpPr>
            <a:spLocks noGrp="1"/>
          </p:cNvSpPr>
          <p:nvPr>
            <p:ph sz="quarter" idx="13"/>
          </p:nvPr>
        </p:nvSpPr>
        <p:spPr/>
        <p:txBody>
          <a:bodyPr anchor="t">
            <a:normAutofit lnSpcReduction="10000"/>
          </a:bodyPr>
          <a:lstStyle/>
          <a:p>
            <a:r>
              <a:rPr lang="cs-CZ" dirty="0">
                <a:solidFill>
                  <a:srgbClr val="FF0000"/>
                </a:solidFill>
              </a:rPr>
              <a:t>Výklad:</a:t>
            </a:r>
          </a:p>
          <a:p>
            <a:pPr marL="0" indent="0" algn="just">
              <a:buNone/>
            </a:pPr>
            <a:r>
              <a:rPr lang="cs-CZ" i="1" cap="none" dirty="0">
                <a:solidFill>
                  <a:srgbClr val="FF0000"/>
                </a:solidFill>
              </a:rPr>
              <a:t>„Členové pracovní čety pohybující se na dráze musí být vždy označeni vestami, kterou dodá pořadatel (nikoli vestou HPL určenou pro vedoucí družstva). Pracovní četa se smí pohybovat na dráze až po ukončení útoku rozhodčím.“</a:t>
            </a:r>
          </a:p>
          <a:p>
            <a:pPr algn="just"/>
            <a:r>
              <a:rPr lang="cs-CZ" cap="none" dirty="0">
                <a:solidFill>
                  <a:srgbClr val="0070C0"/>
                </a:solidFill>
              </a:rPr>
              <a:t>přidáno pod pravidlo 3. Pracovníci soutěže</a:t>
            </a:r>
          </a:p>
          <a:p>
            <a:pPr algn="just"/>
            <a:r>
              <a:rPr lang="cs-CZ" u="sng" cap="none" dirty="0">
                <a:solidFill>
                  <a:srgbClr val="0070C0"/>
                </a:solidFill>
              </a:rPr>
              <a:t>Odůvodnění:</a:t>
            </a:r>
          </a:p>
          <a:p>
            <a:pPr lvl="1" algn="just"/>
            <a:r>
              <a:rPr lang="cs-CZ" cap="none" dirty="0">
                <a:solidFill>
                  <a:srgbClr val="0070C0"/>
                </a:solidFill>
              </a:rPr>
              <a:t>Dosud nebyla jasně specifikována ústroj pracovní čety, a také to, že se smí pohybovat na dráze pouze </a:t>
            </a:r>
          </a:p>
          <a:p>
            <a:pPr marL="457200" lvl="1" indent="0" algn="just">
              <a:buNone/>
            </a:pPr>
            <a:r>
              <a:rPr lang="cs-CZ" cap="none" dirty="0">
                <a:solidFill>
                  <a:srgbClr val="0070C0"/>
                </a:solidFill>
              </a:rPr>
              <a:t>      v době, kdy neprobíhá požární útok.</a:t>
            </a:r>
          </a:p>
          <a:p>
            <a:pPr algn="just"/>
            <a:endParaRPr lang="cs-CZ" cap="none" dirty="0">
              <a:solidFill>
                <a:srgbClr val="0070C0"/>
              </a:solidFill>
            </a:endParaRPr>
          </a:p>
        </p:txBody>
      </p:sp>
    </p:spTree>
    <p:extLst>
      <p:ext uri="{BB962C8B-B14F-4D97-AF65-F5344CB8AC3E}">
        <p14:creationId xmlns:p14="http://schemas.microsoft.com/office/powerpoint/2010/main" val="2681096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solidFill>
                  <a:srgbClr val="00B050"/>
                </a:solidFill>
              </a:rPr>
              <a:t>SOUTĚŽÍCÍ</a:t>
            </a:r>
          </a:p>
        </p:txBody>
      </p:sp>
      <p:sp>
        <p:nvSpPr>
          <p:cNvPr id="3" name="Zástupný symbol pro obsah 2"/>
          <p:cNvSpPr>
            <a:spLocks noGrp="1"/>
          </p:cNvSpPr>
          <p:nvPr>
            <p:ph sz="quarter" idx="13"/>
          </p:nvPr>
        </p:nvSpPr>
        <p:spPr/>
        <p:txBody>
          <a:bodyPr anchor="t"/>
          <a:lstStyle/>
          <a:p>
            <a:r>
              <a:rPr lang="cs-CZ" dirty="0">
                <a:solidFill>
                  <a:srgbClr val="FF0000"/>
                </a:solidFill>
              </a:rPr>
              <a:t>VÝKLAD:</a:t>
            </a:r>
          </a:p>
          <a:p>
            <a:pPr marL="0" indent="0" algn="just">
              <a:lnSpc>
                <a:spcPct val="96000"/>
              </a:lnSpc>
              <a:buNone/>
            </a:pPr>
            <a:r>
              <a:rPr lang="cs-CZ" i="1" cap="none" dirty="0">
                <a:solidFill>
                  <a:srgbClr val="FF0000"/>
                </a:solidFill>
              </a:rPr>
              <a:t>„V případě zranění některého soutěžícího si dané družstvo může půjčit dalšího soutěžícího z jiného družstva nebo do přihlášky dopsat soutěžícího, který dosud nebyl uveden v přihlášce žádného z družstev při konkrétní soutěži, ale pouze v případě, že dotčené družstvo již nevyčerpalo povolený počet zapůjčených soutěžících.“</a:t>
            </a:r>
          </a:p>
          <a:p>
            <a:r>
              <a:rPr lang="cs-CZ" u="sng" cap="none" dirty="0">
                <a:solidFill>
                  <a:srgbClr val="0070C0"/>
                </a:solidFill>
              </a:rPr>
              <a:t>Odůvodnění:</a:t>
            </a:r>
          </a:p>
          <a:p>
            <a:pPr lvl="1"/>
            <a:r>
              <a:rPr lang="cs-CZ" cap="none" dirty="0">
                <a:solidFill>
                  <a:srgbClr val="0070C0"/>
                </a:solidFill>
              </a:rPr>
              <a:t>Štáb ligy se s touto situací setkal v ročníku 2024, kdy situace nebyla jasně pravidly specifikována. Proto se nyní výklad ke zranění soutěžícího doplňuje do pravidel HPL.</a:t>
            </a:r>
          </a:p>
        </p:txBody>
      </p:sp>
    </p:spTree>
    <p:extLst>
      <p:ext uri="{BB962C8B-B14F-4D97-AF65-F5344CB8AC3E}">
        <p14:creationId xmlns:p14="http://schemas.microsoft.com/office/powerpoint/2010/main" val="2772584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solidFill>
                  <a:srgbClr val="00B050"/>
                </a:solidFill>
              </a:rPr>
              <a:t>POŽÁRNÍ STŘÍKAČKA</a:t>
            </a:r>
          </a:p>
        </p:txBody>
      </p:sp>
      <p:sp>
        <p:nvSpPr>
          <p:cNvPr id="3" name="Zástupný symbol pro obsah 2"/>
          <p:cNvSpPr>
            <a:spLocks noGrp="1"/>
          </p:cNvSpPr>
          <p:nvPr>
            <p:ph sz="quarter" idx="13"/>
          </p:nvPr>
        </p:nvSpPr>
        <p:spPr>
          <a:xfrm>
            <a:off x="685800" y="2063396"/>
            <a:ext cx="10476470" cy="3311189"/>
          </a:xfrm>
        </p:spPr>
        <p:txBody>
          <a:bodyPr anchor="t">
            <a:normAutofit/>
          </a:bodyPr>
          <a:lstStyle/>
          <a:p>
            <a:r>
              <a:rPr lang="cs-CZ" dirty="0">
                <a:solidFill>
                  <a:srgbClr val="FF0000"/>
                </a:solidFill>
              </a:rPr>
              <a:t>VÝKLAD:</a:t>
            </a:r>
          </a:p>
          <a:p>
            <a:pPr marL="0" indent="0" algn="just">
              <a:lnSpc>
                <a:spcPct val="96000"/>
              </a:lnSpc>
              <a:buNone/>
            </a:pPr>
            <a:r>
              <a:rPr lang="cs-CZ" sz="2400" i="1" cap="none" dirty="0"/>
              <a:t>„Zakazují se držáky savic </a:t>
            </a:r>
            <a:r>
              <a:rPr lang="cs-CZ" sz="2400" i="1" cap="none" dirty="0">
                <a:solidFill>
                  <a:srgbClr val="FF0000"/>
                </a:solidFill>
              </a:rPr>
              <a:t>nebo přípravky vyrobené sloužící k tomuto účelu, a to na nádrži i chladiči. Povoleny jsou pouze ochranné prvky (koberečky, gumové podložky, izolepa), které zakrývají chladič či nádrž, ale bez jakýchkoliv výstupků        a účelového tvarování. </a:t>
            </a:r>
            <a:r>
              <a:rPr lang="cs-CZ" sz="2400" i="1" cap="none" dirty="0"/>
              <a:t>Klíče jsou povoleny, mohou být zkrácené.“</a:t>
            </a:r>
          </a:p>
          <a:p>
            <a:pPr algn="just">
              <a:lnSpc>
                <a:spcPct val="96000"/>
              </a:lnSpc>
            </a:pPr>
            <a:r>
              <a:rPr lang="cs-CZ" u="sng" cap="none" dirty="0">
                <a:solidFill>
                  <a:srgbClr val="0070C0"/>
                </a:solidFill>
              </a:rPr>
              <a:t>Odůvodnění:</a:t>
            </a:r>
          </a:p>
          <a:p>
            <a:pPr lvl="1"/>
            <a:r>
              <a:rPr lang="cs-CZ" cap="none" dirty="0">
                <a:solidFill>
                  <a:srgbClr val="0070C0"/>
                </a:solidFill>
              </a:rPr>
              <a:t>Doplnění znění o položky, které nebudou tolerovány na chladičích a nádržích stříkaček. </a:t>
            </a:r>
          </a:p>
          <a:p>
            <a:pPr marL="0" indent="0">
              <a:buNone/>
            </a:pPr>
            <a:endParaRPr lang="cs-CZ" cap="none" dirty="0">
              <a:solidFill>
                <a:srgbClr val="0070C0"/>
              </a:solidFill>
            </a:endParaRPr>
          </a:p>
        </p:txBody>
      </p:sp>
    </p:spTree>
    <p:extLst>
      <p:ext uri="{BB962C8B-B14F-4D97-AF65-F5344CB8AC3E}">
        <p14:creationId xmlns:p14="http://schemas.microsoft.com/office/powerpoint/2010/main" val="1421118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solidFill>
                  <a:srgbClr val="00B050"/>
                </a:solidFill>
              </a:rPr>
              <a:t>SACÍ VEDENÍ</a:t>
            </a:r>
          </a:p>
        </p:txBody>
      </p:sp>
      <p:sp>
        <p:nvSpPr>
          <p:cNvPr id="3" name="Zástupný symbol pro obsah 2"/>
          <p:cNvSpPr>
            <a:spLocks noGrp="1"/>
          </p:cNvSpPr>
          <p:nvPr>
            <p:ph sz="quarter" idx="13"/>
          </p:nvPr>
        </p:nvSpPr>
        <p:spPr>
          <a:xfrm>
            <a:off x="1109317" y="1773405"/>
            <a:ext cx="9883346" cy="3311189"/>
          </a:xfrm>
        </p:spPr>
        <p:txBody>
          <a:bodyPr anchor="t"/>
          <a:lstStyle/>
          <a:p>
            <a:r>
              <a:rPr lang="cs-CZ" dirty="0">
                <a:solidFill>
                  <a:srgbClr val="FF0000"/>
                </a:solidFill>
              </a:rPr>
              <a:t>Výklad:</a:t>
            </a:r>
          </a:p>
          <a:p>
            <a:pPr marL="0" indent="0" algn="just">
              <a:lnSpc>
                <a:spcPct val="96000"/>
              </a:lnSpc>
              <a:buNone/>
            </a:pPr>
            <a:r>
              <a:rPr lang="cs-CZ" sz="2400" i="1" cap="none" dirty="0"/>
              <a:t>„Savice spolu </a:t>
            </a:r>
            <a:r>
              <a:rPr lang="cs-CZ" sz="2400" i="1" cap="none" dirty="0">
                <a:solidFill>
                  <a:srgbClr val="FF0000"/>
                </a:solidFill>
              </a:rPr>
              <a:t>mezi sebou ani savice do stříkačky </a:t>
            </a:r>
            <a:r>
              <a:rPr lang="cs-CZ" sz="2400" i="1" cap="none" dirty="0"/>
              <a:t>nemusí být sešroubovány.“</a:t>
            </a:r>
          </a:p>
          <a:p>
            <a:pPr marL="0" indent="0" algn="just">
              <a:lnSpc>
                <a:spcPct val="96000"/>
              </a:lnSpc>
              <a:buNone/>
            </a:pPr>
            <a:endParaRPr lang="cs-CZ" sz="2400" i="1" cap="none" dirty="0"/>
          </a:p>
          <a:p>
            <a:pPr algn="just">
              <a:lnSpc>
                <a:spcPct val="96000"/>
              </a:lnSpc>
            </a:pPr>
            <a:r>
              <a:rPr lang="cs-CZ" cap="none" dirty="0">
                <a:solidFill>
                  <a:srgbClr val="0070C0"/>
                </a:solidFill>
              </a:rPr>
              <a:t>Odůvodnění:</a:t>
            </a:r>
          </a:p>
          <a:p>
            <a:pPr lvl="1"/>
            <a:r>
              <a:rPr lang="cs-CZ" cap="none" dirty="0">
                <a:solidFill>
                  <a:srgbClr val="0070C0"/>
                </a:solidFill>
              </a:rPr>
              <a:t>Upřesnění skutečnosti, že nejen savice mezi sebou nemusí být sešroubované, ale také to, že </a:t>
            </a:r>
          </a:p>
          <a:p>
            <a:pPr marL="457200" lvl="1" indent="0">
              <a:buNone/>
            </a:pPr>
            <a:r>
              <a:rPr lang="cs-CZ" cap="none" dirty="0">
                <a:solidFill>
                  <a:srgbClr val="0070C0"/>
                </a:solidFill>
              </a:rPr>
              <a:t>      i savice do požární stříkačky nemusí být našroubovaná.</a:t>
            </a:r>
          </a:p>
        </p:txBody>
      </p:sp>
    </p:spTree>
    <p:extLst>
      <p:ext uri="{BB962C8B-B14F-4D97-AF65-F5344CB8AC3E}">
        <p14:creationId xmlns:p14="http://schemas.microsoft.com/office/powerpoint/2010/main" val="19750228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lavní událost">
  <a:themeElements>
    <a:clrScheme name="Hlavní událost">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Hlavní událos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lavní událos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docProps/app.xml><?xml version="1.0" encoding="utf-8"?>
<Properties xmlns="http://schemas.openxmlformats.org/officeDocument/2006/extended-properties" xmlns:vt="http://schemas.openxmlformats.org/officeDocument/2006/docPropsVTypes">
  <Template>TM04033927[[fn=Hlavní událost]]</Template>
  <TotalTime>304</TotalTime>
  <Words>523</Words>
  <Application>Microsoft Office PowerPoint</Application>
  <PresentationFormat>Širokoúhlá obrazovka</PresentationFormat>
  <Paragraphs>57</Paragraphs>
  <Slides>12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12</vt:i4>
      </vt:variant>
    </vt:vector>
  </HeadingPairs>
  <TitlesOfParts>
    <vt:vector size="16" baseType="lpstr">
      <vt:lpstr>Arial</vt:lpstr>
      <vt:lpstr>Impact</vt:lpstr>
      <vt:lpstr>Wingdings</vt:lpstr>
      <vt:lpstr>Hlavní událost</vt:lpstr>
      <vt:lpstr>Pravidlový seminář hpl 2025</vt:lpstr>
      <vt:lpstr>Prezentace aplikace PowerPoint</vt:lpstr>
      <vt:lpstr>Přehled změn pravidel hpl 2025</vt:lpstr>
      <vt:lpstr>ÚVODNÍ A ZÁVĚREČNÝ NÁSTUP</vt:lpstr>
      <vt:lpstr>STARTOVNÍ LISTINA</vt:lpstr>
      <vt:lpstr>PRACOVNÍ ČETA</vt:lpstr>
      <vt:lpstr>SOUTĚŽÍCÍ</vt:lpstr>
      <vt:lpstr>POŽÁRNÍ STŘÍKAČKA</vt:lpstr>
      <vt:lpstr>SACÍ VEDENÍ</vt:lpstr>
      <vt:lpstr>DOPLNĚNÍ PŘIHLÁŠKY PRO MLÁDEŽ</vt:lpstr>
      <vt:lpstr>Prezentace aplikace PowerPoint</vt:lpstr>
      <vt:lpstr>DISKUZE K PRAVIDLŮM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Pravidlový seminář hpl 2024</dc:title>
  <dc:creator>David Bačina, Tomil s.r.o.</dc:creator>
  <cp:lastModifiedBy>David Bačina, Tomil s.r.o.</cp:lastModifiedBy>
  <cp:revision>42</cp:revision>
  <dcterms:created xsi:type="dcterms:W3CDTF">2024-03-11T14:36:47Z</dcterms:created>
  <dcterms:modified xsi:type="dcterms:W3CDTF">2025-04-04T09:09:38Z</dcterms:modified>
</cp:coreProperties>
</file>